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2"/>
  </p:notesMasterIdLst>
  <p:sldIdLst>
    <p:sldId id="287" r:id="rId3"/>
    <p:sldId id="329" r:id="rId4"/>
    <p:sldId id="330" r:id="rId5"/>
    <p:sldId id="288" r:id="rId6"/>
    <p:sldId id="297" r:id="rId7"/>
    <p:sldId id="299" r:id="rId8"/>
    <p:sldId id="331" r:id="rId9"/>
    <p:sldId id="332" r:id="rId10"/>
    <p:sldId id="333" r:id="rId11"/>
    <p:sldId id="334" r:id="rId12"/>
    <p:sldId id="342" r:id="rId13"/>
    <p:sldId id="335" r:id="rId14"/>
    <p:sldId id="336" r:id="rId15"/>
    <p:sldId id="291" r:id="rId16"/>
    <p:sldId id="341" r:id="rId17"/>
    <p:sldId id="337" r:id="rId18"/>
    <p:sldId id="338" r:id="rId19"/>
    <p:sldId id="339" r:id="rId20"/>
    <p:sldId id="340" r:id="rId21"/>
  </p:sldIdLst>
  <p:sldSz cx="9144000" cy="5143500" type="screen16x9"/>
  <p:notesSz cx="6797675" cy="987425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itry Lakontsev" initials="DL" lastIdx="1" clrIdx="0">
    <p:extLst>
      <p:ext uri="{19B8F6BF-5375-455C-9EA6-DF929625EA0E}">
        <p15:presenceInfo xmlns:p15="http://schemas.microsoft.com/office/powerpoint/2012/main" userId="S-1-5-21-3323604574-3833187214-1353823002-59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9EF"/>
    <a:srgbClr val="C1EFFF"/>
    <a:srgbClr val="FFEEB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27" autoAdjust="0"/>
    <p:restoredTop sz="92294" autoAdjust="0"/>
  </p:normalViewPr>
  <p:slideViewPr>
    <p:cSldViewPr snapToGrid="0" snapToObjects="1">
      <p:cViewPr varScale="1">
        <p:scale>
          <a:sx n="145" d="100"/>
          <a:sy n="145" d="100"/>
        </p:scale>
        <p:origin x="432" y="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AFCDB-3C88-4399-8B8F-0480CFAAF19D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45843-95A7-4506-A0BB-BE19B8D96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Specific language in each area: how we say about</a:t>
            </a:r>
            <a:r>
              <a:rPr lang="en-US" baseline="0" dirty="0" smtClean="0"/>
              <a:t> something and how we tell stories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45843-95A7-4506-A0BB-BE19B8D9682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78599" indent="0" algn="ctr">
              <a:buNone/>
              <a:defRPr/>
            </a:lvl2pPr>
            <a:lvl3pPr marL="557199" indent="0" algn="ctr">
              <a:buNone/>
              <a:defRPr/>
            </a:lvl3pPr>
            <a:lvl4pPr marL="835798" indent="0" algn="ctr">
              <a:buNone/>
              <a:defRPr/>
            </a:lvl4pPr>
            <a:lvl5pPr marL="1114397" indent="0" algn="ctr">
              <a:buNone/>
              <a:defRPr/>
            </a:lvl5pPr>
            <a:lvl6pPr marL="1392996" indent="0" algn="ctr">
              <a:buNone/>
              <a:defRPr/>
            </a:lvl6pPr>
            <a:lvl7pPr marL="1671596" indent="0" algn="ctr">
              <a:buNone/>
              <a:defRPr/>
            </a:lvl7pPr>
            <a:lvl8pPr marL="1950195" indent="0" algn="ctr">
              <a:buNone/>
              <a:defRPr/>
            </a:lvl8pPr>
            <a:lvl9pPr marL="2228795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850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76200" y="0"/>
            <a:ext cx="381000" cy="46863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63">
              <a:solidFill>
                <a:srgbClr val="000000"/>
              </a:solidFill>
              <a:latin typeface="Times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5878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2" y="4857750"/>
            <a:ext cx="2084388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31">
                <a:latin typeface="Arial" pitchFamily="34" charset="0"/>
              </a:defRPr>
            </a:lvl1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  <a:ea typeface="MS PGothic" pitchFamily="34" charset="-128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533400" y="857250"/>
            <a:ext cx="80772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63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98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28547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71550"/>
            <a:ext cx="8023859" cy="3086100"/>
          </a:xfrm>
        </p:spPr>
        <p:txBody>
          <a:bodyPr/>
          <a:lstStyle/>
          <a:p>
            <a:pPr algn="ctr">
              <a:buNone/>
            </a:pPr>
            <a:endParaRPr lang="ru-RU" dirty="0" smtClean="0"/>
          </a:p>
          <a:p>
            <a:pPr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2800" dirty="0" smtClean="0"/>
              <a:t>Visualization </a:t>
            </a:r>
            <a:r>
              <a:rPr lang="en-US" sz="2800" dirty="0" smtClean="0"/>
              <a:t>for </a:t>
            </a:r>
            <a:r>
              <a:rPr lang="en-US" sz="2800" dirty="0" smtClean="0"/>
              <a:t>Machine Learning models</a:t>
            </a:r>
            <a:endParaRPr lang="ru-RU" sz="28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8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4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400" dirty="0" smtClean="0"/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Alexey </a:t>
            </a:r>
            <a:r>
              <a:rPr lang="en-US" sz="1800" dirty="0" err="1" smtClean="0"/>
              <a:t>Zaytsev</a:t>
            </a:r>
            <a:r>
              <a:rPr lang="en-US" sz="1800" dirty="0" smtClean="0"/>
              <a:t>,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err="1"/>
              <a:t>Skoltech</a:t>
            </a:r>
            <a:r>
              <a:rPr lang="en-US" sz="1800" dirty="0"/>
              <a:t>, </a:t>
            </a:r>
            <a:r>
              <a:rPr lang="en-US" sz="1800" dirty="0" smtClean="0"/>
              <a:t>CDISE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16 </a:t>
            </a:r>
            <a:r>
              <a:rPr lang="en-US" sz="1800" dirty="0" smtClean="0"/>
              <a:t>January</a:t>
            </a:r>
            <a:endParaRPr lang="ru-RU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2887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Craft of Data 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classification target is discrete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10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4636" y="1251679"/>
            <a:ext cx="49766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want to predict the target class of an object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 the molecule a good drug?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</a:t>
            </a:r>
            <a:r>
              <a:rPr lang="en-US" dirty="0" smtClean="0"/>
              <a:t>the </a:t>
            </a:r>
            <a:r>
              <a:rPr lang="en-US" dirty="0"/>
              <a:t>customer </a:t>
            </a:r>
            <a:r>
              <a:rPr lang="en-US" dirty="0" smtClean="0"/>
              <a:t>pay a mortgage?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dog breed is at the figure?</a:t>
            </a:r>
            <a:endParaRPr lang="en-US" dirty="0"/>
          </a:p>
        </p:txBody>
      </p:sp>
      <p:pic>
        <p:nvPicPr>
          <p:cNvPr id="1028" name="Picture 4" descr="https://storage.googleapis.com/kaggle-competitions/kaggle/5407/logos/front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55" y="1118427"/>
            <a:ext cx="2179845" cy="10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0 011-H-C-H ã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05" y="987700"/>
            <a:ext cx="1567930" cy="141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-images-1.medium.com/max/1200/1*bHnak3AMWoAFRBd5Pnif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00" y="2517301"/>
            <a:ext cx="4389747" cy="22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2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 data is 2D we can plot the model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11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11266" name="Picture 2" descr="Image result for classification 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0" y="1088090"/>
            <a:ext cx="5073752" cy="3097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79430" y="4486131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https://www.researchgate.net/publication/283740661_Extremely_Randomized_Machine_Learning_Methods_for_Compound_Activity_Prediction</a:t>
            </a:r>
          </a:p>
        </p:txBody>
      </p:sp>
    </p:spTree>
    <p:extLst>
      <p:ext uri="{BB962C8B-B14F-4D97-AF65-F5344CB8AC3E}">
        <p14:creationId xmlns:p14="http://schemas.microsoft.com/office/powerpoint/2010/main" val="193798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Simplest way: calculate errors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12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7170" name="Picture 2" descr="File:Sensitivity and specificity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788" y="906193"/>
            <a:ext cx="2015148" cy="3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40043" y="460486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https://en.wikipedia.org/wiki/File:Sensitivity_and_specificity.svg</a:t>
            </a:r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3" t="100"/>
          <a:stretch/>
        </p:blipFill>
        <p:spPr bwMode="auto">
          <a:xfrm>
            <a:off x="479430" y="949695"/>
            <a:ext cx="3925926" cy="328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8043" y="444383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https://scikit-learn.org/stable/auto_examples/model_selection/plot_confusion_matrix.html</a:t>
            </a:r>
          </a:p>
        </p:txBody>
      </p:sp>
    </p:spTree>
    <p:extLst>
      <p:ext uri="{BB962C8B-B14F-4D97-AF65-F5344CB8AC3E}">
        <p14:creationId xmlns:p14="http://schemas.microsoft.com/office/powerpoint/2010/main" val="25154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Simplest way: ROC &amp; Precision Recall curves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13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8194" name="Picture 2" descr="../../_images/sphx_glr_plot_roc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0" y="959788"/>
            <a:ext cx="4312018" cy="36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../../_images/sphx_glr_plot_precision_recall_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11" y="1100700"/>
            <a:ext cx="4399273" cy="33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model: decision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14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4098" name="Picture 2" descr="https://cdn-images-1.medium.com/max/1500/1*PaMwv_AkpvQYV5qjSHyez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77" y="1168259"/>
            <a:ext cx="4032249" cy="29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71805" y="451899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https://medium.com/@</a:t>
            </a:r>
            <a:r>
              <a:rPr lang="en-US" sz="1200" dirty="0" smtClean="0"/>
              <a:t>rnbrown/creating-and-visualizing-decision-trees-with-python-f8e8fa394176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4" y="1021875"/>
            <a:ext cx="5652404" cy="3835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model: decision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1805" y="451899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http://www.r2d3.us/visual-intro-to-machine-learning-part-1/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79430" y="4123592"/>
            <a:ext cx="663570" cy="86164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79430" y="913186"/>
            <a:ext cx="663570" cy="86164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9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model: Neural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20068" y="4626041"/>
            <a:ext cx="3583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https://playground.tensorflow.org/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34" y="1075085"/>
            <a:ext cx="5726243" cy="32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model: Neural Network with </a:t>
            </a:r>
            <a:r>
              <a:rPr lang="en-US" dirty="0" err="1" smtClean="0"/>
              <a:t>Tensorboard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20068" y="4626041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https://www.tensorflow.org/guide/graph_viz</a:t>
            </a:r>
          </a:p>
        </p:txBody>
      </p:sp>
      <p:pic>
        <p:nvPicPr>
          <p:cNvPr id="5122" name="Picture 2" descr="Image result for tensorboard exam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0" y="1063311"/>
            <a:ext cx="6198652" cy="324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1805" y="451899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http://www.michaeljgrogan.com/statsmodels-sklearn-linear-regression/ols-regression-results/</a:t>
            </a:r>
          </a:p>
        </p:txBody>
      </p:sp>
      <p:pic>
        <p:nvPicPr>
          <p:cNvPr id="10242" name="Picture 2" descr="http://www.michaeljgrogan.com/wp-content/uploads/2016/07/ols-regression-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0" y="987913"/>
            <a:ext cx="56769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18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19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430" y="1252904"/>
            <a:ext cx="773801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If you are into Machine learning there are specific plots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regression it is scatter plot or box plot for cross-validation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classification there are ROC and PR AUC curves</a:t>
            </a:r>
          </a:p>
          <a:p>
            <a:pPr marL="800100" lvl="1" indent="-342900">
              <a:buAutoNum type="arabicPeriod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a lot of ways to visualize your machine learning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Decision trees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Neural networks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regression</a:t>
            </a:r>
            <a:endParaRPr lang="ru-RU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 smtClean="0"/>
              <a:t>…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8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lot of basic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849" y="4393580"/>
            <a:ext cx="435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Knaflic</a:t>
            </a:r>
            <a:r>
              <a:rPr lang="en-US" sz="1200" dirty="0"/>
              <a:t>, </a:t>
            </a:r>
            <a:r>
              <a:rPr lang="en-US" sz="1200" dirty="0" smtClean="0"/>
              <a:t>C.N.</a:t>
            </a:r>
            <a:r>
              <a:rPr lang="en-US" sz="1200" dirty="0"/>
              <a:t> </a:t>
            </a:r>
            <a:r>
              <a:rPr lang="en-US" sz="1200" i="1" dirty="0"/>
              <a:t>Storytelling with data: A data visualization guide </a:t>
            </a:r>
            <a:r>
              <a:rPr lang="en-US" sz="1200" i="1" dirty="0" smtClean="0"/>
              <a:t/>
            </a:r>
            <a:br>
              <a:rPr lang="en-US" sz="1200" i="1" dirty="0" smtClean="0"/>
            </a:br>
            <a:r>
              <a:rPr lang="en-US" sz="1200" i="1" dirty="0" smtClean="0"/>
              <a:t>for </a:t>
            </a:r>
            <a:r>
              <a:rPr lang="en-US" sz="1200" i="1" dirty="0"/>
              <a:t>business professionals</a:t>
            </a:r>
            <a:r>
              <a:rPr lang="en-US" sz="1200" dirty="0"/>
              <a:t>. John Wiley &amp; Sons, </a:t>
            </a:r>
            <a:r>
              <a:rPr lang="en-US" sz="1200" dirty="0" smtClean="0"/>
              <a:t>2015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14" y="945159"/>
            <a:ext cx="2330677" cy="3314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443" y="913588"/>
            <a:ext cx="2312265" cy="33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1896" y="1509774"/>
            <a:ext cx="7064375" cy="2110350"/>
          </a:xfrm>
        </p:spPr>
        <p:txBody>
          <a:bodyPr/>
          <a:lstStyle/>
          <a:p>
            <a:r>
              <a:rPr lang="en-US" sz="2000" dirty="0" smtClean="0"/>
              <a:t>We need specific plot for particular application areas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dirty="0" smtClean="0"/>
              <a:t>They are just basic plots, but with </a:t>
            </a:r>
            <a:br>
              <a:rPr lang="en-US" sz="1600" dirty="0" smtClean="0"/>
            </a:br>
            <a:r>
              <a:rPr lang="en-US" sz="1600" dirty="0" smtClean="0"/>
              <a:t>specific curves or points displayed</a:t>
            </a:r>
            <a:br>
              <a:rPr lang="en-US" sz="1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We consider machine learning as an example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85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Main problem statements in Machine Learning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51" y="1236689"/>
            <a:ext cx="2576346" cy="17543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Clustering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Dimension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regression target is continuous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4636" y="1251679"/>
            <a:ext cx="49253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want to predict the target continuous value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Predict solubility of a molecule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Predict price of a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Predict performance of a portfolio</a:t>
            </a:r>
            <a:endParaRPr lang="en-US" dirty="0"/>
          </a:p>
        </p:txBody>
      </p:sp>
      <p:pic>
        <p:nvPicPr>
          <p:cNvPr id="1028" name="Picture 4" descr="https://storage.googleapis.com/kaggle-competitions/kaggle/5407/logos/front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55" y="1484471"/>
            <a:ext cx="2179845" cy="10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ntguardian.files.wordpress.com/2017/03/unnamed-chunk-10-2.png?w=5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23" y="2949971"/>
            <a:ext cx="1774061" cy="17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0 011-H-C-H ã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05" y="1232447"/>
            <a:ext cx="1567930" cy="141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75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Simplest way: measure errors for different approach and get table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235559"/>
            <a:ext cx="6683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Hensman</a:t>
            </a:r>
            <a:r>
              <a:rPr lang="en-US" sz="1000" dirty="0"/>
              <a:t>, James, Nicolas </a:t>
            </a:r>
            <a:r>
              <a:rPr lang="en-US" sz="1000" dirty="0" err="1"/>
              <a:t>Durrande</a:t>
            </a:r>
            <a:r>
              <a:rPr lang="en-US" sz="1000" dirty="0"/>
              <a:t>, and Arno </a:t>
            </a:r>
            <a:r>
              <a:rPr lang="en-US" sz="1000" dirty="0" err="1"/>
              <a:t>Solin</a:t>
            </a:r>
            <a:r>
              <a:rPr lang="en-US" sz="1000" dirty="0"/>
              <a:t>. "</a:t>
            </a:r>
            <a:r>
              <a:rPr lang="en-US" sz="1000" dirty="0" err="1"/>
              <a:t>Variational</a:t>
            </a:r>
            <a:r>
              <a:rPr lang="en-US" sz="1000" dirty="0"/>
              <a:t> Fourier features for Gaussian processes." </a:t>
            </a:r>
            <a:r>
              <a:rPr lang="en-US" sz="1000" i="1" dirty="0"/>
              <a:t>Journal of Machine Learning Research</a:t>
            </a:r>
            <a:r>
              <a:rPr lang="en-US" sz="1000" dirty="0"/>
              <a:t> 18, no. 151 (2018): 1-52.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1" y="1766951"/>
            <a:ext cx="7217764" cy="14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6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Another simple way is to plot the model itself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235559"/>
            <a:ext cx="6683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Hensman</a:t>
            </a:r>
            <a:r>
              <a:rPr lang="en-US" sz="1000" dirty="0"/>
              <a:t>, James, Nicolas </a:t>
            </a:r>
            <a:r>
              <a:rPr lang="en-US" sz="1000" dirty="0" err="1"/>
              <a:t>Durrande</a:t>
            </a:r>
            <a:r>
              <a:rPr lang="en-US" sz="1000" dirty="0"/>
              <a:t>, and Arno </a:t>
            </a:r>
            <a:r>
              <a:rPr lang="en-US" sz="1000" dirty="0" err="1"/>
              <a:t>Solin</a:t>
            </a:r>
            <a:r>
              <a:rPr lang="en-US" sz="1000" dirty="0"/>
              <a:t>. "</a:t>
            </a:r>
            <a:r>
              <a:rPr lang="en-US" sz="1000" dirty="0" err="1"/>
              <a:t>Variational</a:t>
            </a:r>
            <a:r>
              <a:rPr lang="en-US" sz="1000" dirty="0"/>
              <a:t> Fourier features for Gaussian processes." </a:t>
            </a:r>
            <a:r>
              <a:rPr lang="en-US" sz="1000" i="1" dirty="0"/>
              <a:t>Journal of Machine Learning Research</a:t>
            </a:r>
            <a:r>
              <a:rPr lang="en-US" sz="1000" dirty="0"/>
              <a:t> 18, no. 151 (2018): 1-52.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050871"/>
            <a:ext cx="5218054" cy="30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3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Scatter plot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481780"/>
            <a:ext cx="66832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http://staff.washington.edu/dbp/s423/PDFs/01-chapter-ALR-for-printing.pdf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935577"/>
            <a:ext cx="3439985" cy="33535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 flipV="1">
            <a:off x="1019331" y="1019331"/>
            <a:ext cx="2765685" cy="2773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868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QQ plot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9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481780"/>
            <a:ext cx="66832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https://stats.stackexchange.com/questions/253916/what-does-this-q-q-plot-indicate-about-my-data</a:t>
            </a:r>
            <a:endParaRPr lang="en-US" sz="1000" dirty="0"/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0" y="979798"/>
            <a:ext cx="5351413" cy="326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9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12368</TotalTime>
  <Words>350</Words>
  <Application>Microsoft Office PowerPoint</Application>
  <PresentationFormat>On-screen Show (16:9)</PresentationFormat>
  <Paragraphs>92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MS PGothic</vt:lpstr>
      <vt:lpstr>MS PGothic</vt:lpstr>
      <vt:lpstr>Arial</vt:lpstr>
      <vt:lpstr>Calibri</vt:lpstr>
      <vt:lpstr>Lucida Grande</vt:lpstr>
      <vt:lpstr>Times</vt:lpstr>
      <vt:lpstr>2_Skoltech</vt:lpstr>
      <vt:lpstr>3_Skoltech</vt:lpstr>
      <vt:lpstr>PowerPoint Presentation</vt:lpstr>
      <vt:lpstr>There is a lot of basic plots</vt:lpstr>
      <vt:lpstr>We need specific plot for particular application areas   They are just basic plots, but with  specific curves or points displayed  We consider machine learning as an example</vt:lpstr>
      <vt:lpstr>Main problem statements in Machine Learning</vt:lpstr>
      <vt:lpstr>For regression target is continuous</vt:lpstr>
      <vt:lpstr>Simplest way: measure errors for different approach and get table</vt:lpstr>
      <vt:lpstr>Another simple way is to plot the model itself</vt:lpstr>
      <vt:lpstr>Scatter plot</vt:lpstr>
      <vt:lpstr>QQ plot</vt:lpstr>
      <vt:lpstr>For classification target is discrete</vt:lpstr>
      <vt:lpstr>If data is 2D we can plot the model</vt:lpstr>
      <vt:lpstr>Simplest way: calculate errors</vt:lpstr>
      <vt:lpstr>Simplest way: ROC &amp; Precision Recall curves</vt:lpstr>
      <vt:lpstr>Visualize the model: decision tree</vt:lpstr>
      <vt:lpstr>Visualize the model: decision tree</vt:lpstr>
      <vt:lpstr>Visualize the model: Neural Network</vt:lpstr>
      <vt:lpstr>Visualize the model: Neural Network with Tensorboard</vt:lpstr>
      <vt:lpstr>Linear regression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Светлана Кузнецова</dc:creator>
  <cp:lastModifiedBy>Alexey Zaytsev</cp:lastModifiedBy>
  <cp:revision>464</cp:revision>
  <cp:lastPrinted>2018-05-25T13:52:10Z</cp:lastPrinted>
  <dcterms:created xsi:type="dcterms:W3CDTF">2016-01-26T13:21:13Z</dcterms:created>
  <dcterms:modified xsi:type="dcterms:W3CDTF">2019-01-17T09:54:59Z</dcterms:modified>
</cp:coreProperties>
</file>